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321" r:id="rId3"/>
    <p:sldId id="323" r:id="rId4"/>
    <p:sldId id="322" r:id="rId5"/>
    <p:sldId id="324" r:id="rId6"/>
    <p:sldId id="325" r:id="rId7"/>
    <p:sldId id="312" r:id="rId8"/>
    <p:sldId id="293" r:id="rId9"/>
    <p:sldId id="327" r:id="rId10"/>
    <p:sldId id="31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A8B5"/>
    <a:srgbClr val="34B4C2"/>
    <a:srgbClr val="34AAC2"/>
    <a:srgbClr val="17B2C7"/>
    <a:srgbClr val="1395A6"/>
    <a:srgbClr val="053971"/>
    <a:srgbClr val="0E7A88"/>
    <a:srgbClr val="AEC0B8"/>
    <a:srgbClr val="C1593E"/>
    <a:srgbClr val="BF5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5" autoAdjust="0"/>
    <p:restoredTop sz="99796" autoAdjust="0"/>
  </p:normalViewPr>
  <p:slideViewPr>
    <p:cSldViewPr snapToGrid="0" snapToObjects="1">
      <p:cViewPr>
        <p:scale>
          <a:sx n="130" d="100"/>
          <a:sy n="130" d="100"/>
        </p:scale>
        <p:origin x="106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D9E6A-15AE-1F48-8DEE-7DF532BC3693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F8547-6448-F447-B07E-6062464D7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991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417" y="2661622"/>
            <a:ext cx="64008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9417" y="4571020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100">
                <a:solidFill>
                  <a:srgbClr val="C1593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beige-corn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0"/>
            <a:ext cx="3774529" cy="1239228"/>
          </a:xfrm>
          <a:prstGeom prst="rect">
            <a:avLst/>
          </a:prstGeom>
        </p:spPr>
      </p:pic>
      <p:pic>
        <p:nvPicPr>
          <p:cNvPr id="9" name="Picture 8" descr="dotted-lin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2729" y="4294368"/>
            <a:ext cx="6327487" cy="90792"/>
          </a:xfrm>
          <a:prstGeom prst="rect">
            <a:avLst/>
          </a:prstGeom>
        </p:spPr>
      </p:pic>
      <p:pic>
        <p:nvPicPr>
          <p:cNvPr id="10" name="Picture 9" descr="15-07-BridgeHealth-newlogo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78" y="383118"/>
            <a:ext cx="2480704" cy="44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6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87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-green-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44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565"/>
            <a:ext cx="8229600" cy="965972"/>
          </a:xfrm>
        </p:spPr>
        <p:txBody>
          <a:bodyPr/>
          <a:lstStyle>
            <a:lvl1pPr algn="l">
              <a:defRPr>
                <a:solidFill>
                  <a:srgbClr val="004B8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C16A-850D-4A48-BBA8-7382BAD8A1E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15-07-BridgeHealth-newlogo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118" y="6320985"/>
            <a:ext cx="2302904" cy="41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82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6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3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op-green-bar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445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19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81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0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7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5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ADF15-4824-374F-BEDF-DD92CE59F928}" type="datetimeFigureOut">
              <a:rPr lang="en-US" smtClean="0"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758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C16A-850D-4A48-BBA8-7382BAD8A1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04B84"/>
          </a:solidFill>
          <a:latin typeface="Palatino"/>
          <a:ea typeface="+mj-ea"/>
          <a:cs typeface="Palatin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C1593E"/>
        </a:buClr>
        <a:buFont typeface="Arial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C1593E"/>
        </a:buClr>
        <a:buFont typeface="Arial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C1593E"/>
        </a:buClr>
        <a:buFont typeface="Arial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C1593E"/>
        </a:buClr>
        <a:buFont typeface="Arial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C1593E"/>
        </a:buClr>
        <a:buFont typeface="Arial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417" y="2630310"/>
            <a:ext cx="6586920" cy="1470025"/>
          </a:xfrm>
        </p:spPr>
        <p:txBody>
          <a:bodyPr>
            <a:noAutofit/>
          </a:bodyPr>
          <a:lstStyle/>
          <a:p>
            <a:r>
              <a:rPr lang="en-US" sz="4800" dirty="0" smtClean="0"/>
              <a:t>High </a:t>
            </a:r>
            <a:r>
              <a:rPr lang="en-US" sz="4800" dirty="0"/>
              <a:t>Performance </a:t>
            </a:r>
            <a:r>
              <a:rPr lang="en-US" sz="4800" dirty="0" smtClean="0"/>
              <a:t>Surgery Network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700" dirty="0" smtClean="0">
                <a:latin typeface="Calibri"/>
                <a:cs typeface="Calibri"/>
              </a:rPr>
              <a:t>OCTOBER </a:t>
            </a:r>
            <a:r>
              <a:rPr lang="en-US" sz="1700" dirty="0" smtClean="0">
                <a:latin typeface="Calibri"/>
                <a:cs typeface="Calibri"/>
              </a:rPr>
              <a:t>9, 2015</a:t>
            </a:r>
            <a:endParaRPr lang="en-US" sz="17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978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Care Coordination Process</a:t>
            </a:r>
            <a:endParaRPr lang="en-US" sz="3500" dirty="0"/>
          </a:p>
        </p:txBody>
      </p:sp>
      <p:sp>
        <p:nvSpPr>
          <p:cNvPr id="7" name="Rectangle 6"/>
          <p:cNvSpPr/>
          <p:nvPr/>
        </p:nvSpPr>
        <p:spPr>
          <a:xfrm>
            <a:off x="608760" y="2469083"/>
            <a:ext cx="1542191" cy="1133474"/>
          </a:xfrm>
          <a:prstGeom prst="rect">
            <a:avLst/>
          </a:prstGeom>
          <a:gradFill flip="none" rotWithShape="1">
            <a:gsLst>
              <a:gs pos="15000">
                <a:srgbClr val="F5F4F1"/>
              </a:gs>
              <a:gs pos="100000">
                <a:srgbClr val="E7E4DB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A6C5D"/>
                </a:solidFill>
                <a:latin typeface="Palatino"/>
                <a:cs typeface="Palatino"/>
              </a:rPr>
              <a:t>Program Explanation</a:t>
            </a:r>
            <a:endParaRPr lang="en-US" sz="1400" b="1" dirty="0">
              <a:solidFill>
                <a:srgbClr val="4A6C5D"/>
              </a:solidFill>
              <a:latin typeface="Palatino"/>
              <a:cs typeface="Palatin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02978" y="2469083"/>
            <a:ext cx="1542191" cy="1133474"/>
          </a:xfrm>
          <a:prstGeom prst="rect">
            <a:avLst/>
          </a:prstGeom>
          <a:gradFill flip="none" rotWithShape="1">
            <a:gsLst>
              <a:gs pos="15000">
                <a:srgbClr val="F5F4F1"/>
              </a:gs>
              <a:gs pos="100000">
                <a:srgbClr val="E7E4DB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A6C5D"/>
                </a:solidFill>
                <a:latin typeface="Palatino"/>
                <a:cs typeface="Palatino"/>
              </a:rPr>
              <a:t>Decision Support Coaching</a:t>
            </a:r>
            <a:endParaRPr lang="en-US" sz="1400" b="1" dirty="0">
              <a:solidFill>
                <a:srgbClr val="4A6C5D"/>
              </a:solidFill>
              <a:latin typeface="Palatino"/>
              <a:cs typeface="Palatin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66788" y="2469083"/>
            <a:ext cx="1542191" cy="1133474"/>
          </a:xfrm>
          <a:prstGeom prst="rect">
            <a:avLst/>
          </a:prstGeom>
          <a:gradFill flip="none" rotWithShape="1">
            <a:gsLst>
              <a:gs pos="15000">
                <a:srgbClr val="F5F4F1"/>
              </a:gs>
              <a:gs pos="100000">
                <a:srgbClr val="E7E4DB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4A6C5D"/>
                </a:solidFill>
                <a:latin typeface="Palatino"/>
                <a:cs typeface="Palatino"/>
              </a:rPr>
              <a:t>Consent &amp; Records Collection</a:t>
            </a:r>
            <a:endParaRPr lang="en-US" sz="1400" b="1" dirty="0">
              <a:solidFill>
                <a:srgbClr val="4A6C5D"/>
              </a:solidFill>
              <a:latin typeface="Palatino"/>
              <a:cs typeface="Palatin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53281" y="2469083"/>
            <a:ext cx="1542191" cy="1133474"/>
          </a:xfrm>
          <a:prstGeom prst="rect">
            <a:avLst/>
          </a:prstGeom>
          <a:gradFill flip="none" rotWithShape="1">
            <a:gsLst>
              <a:gs pos="15000">
                <a:srgbClr val="F5F4F1"/>
              </a:gs>
              <a:gs pos="100000">
                <a:srgbClr val="E7E4DB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rgbClr val="4A6C5D"/>
                </a:solidFill>
                <a:latin typeface="Palatino"/>
                <a:cs typeface="Palatino"/>
              </a:rPr>
              <a:t>Review of Provider Options &amp; Provider Selection</a:t>
            </a:r>
            <a:endParaRPr lang="en-US" sz="1300" b="1" dirty="0">
              <a:solidFill>
                <a:srgbClr val="4A6C5D"/>
              </a:solidFill>
              <a:latin typeface="Palatino"/>
              <a:cs typeface="Palatino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086926" y="3504111"/>
            <a:ext cx="734892" cy="196891"/>
            <a:chOff x="2047260" y="3303036"/>
            <a:chExt cx="734892" cy="19689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5106" y="3303036"/>
              <a:ext cx="257046" cy="192784"/>
            </a:xfrm>
            <a:prstGeom prst="rect">
              <a:avLst/>
            </a:prstGeom>
          </p:spPr>
        </p:pic>
        <p:sp>
          <p:nvSpPr>
            <p:cNvPr id="13" name="Freeform 12"/>
            <p:cNvSpPr/>
            <p:nvPr/>
          </p:nvSpPr>
          <p:spPr>
            <a:xfrm rot="11042073">
              <a:off x="2047260" y="3338291"/>
              <a:ext cx="496455" cy="161636"/>
            </a:xfrm>
            <a:custGeom>
              <a:avLst/>
              <a:gdLst>
                <a:gd name="connsiteX0" fmla="*/ 0 w 496455"/>
                <a:gd name="connsiteY0" fmla="*/ 152385 h 256294"/>
                <a:gd name="connsiteX1" fmla="*/ 265546 w 496455"/>
                <a:gd name="connsiteY1" fmla="*/ 2294 h 256294"/>
                <a:gd name="connsiteX2" fmla="*/ 496455 w 496455"/>
                <a:gd name="connsiteY2" fmla="*/ 256294 h 25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455" h="256294">
                  <a:moveTo>
                    <a:pt x="0" y="152385"/>
                  </a:moveTo>
                  <a:cubicBezTo>
                    <a:pt x="91402" y="68680"/>
                    <a:pt x="182804" y="-15024"/>
                    <a:pt x="265546" y="2294"/>
                  </a:cubicBezTo>
                  <a:cubicBezTo>
                    <a:pt x="348288" y="19612"/>
                    <a:pt x="452198" y="190870"/>
                    <a:pt x="496455" y="256294"/>
                  </a:cubicBezTo>
                </a:path>
              </a:pathLst>
            </a:custGeom>
            <a:ln w="28575">
              <a:solidFill>
                <a:srgbClr val="AEC0B8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608760" y="1903640"/>
            <a:ext cx="1542191" cy="637300"/>
          </a:xfrm>
          <a:prstGeom prst="rect">
            <a:avLst/>
          </a:prstGeom>
          <a:solidFill>
            <a:srgbClr val="E7E4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206279" y="2175157"/>
            <a:ext cx="319529" cy="338554"/>
            <a:chOff x="691310" y="1848305"/>
            <a:chExt cx="319529" cy="338554"/>
          </a:xfrm>
        </p:grpSpPr>
        <p:sp>
          <p:nvSpPr>
            <p:cNvPr id="16" name="Oval 15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1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602755" y="1903640"/>
            <a:ext cx="1542191" cy="637300"/>
          </a:xfrm>
          <a:prstGeom prst="rect">
            <a:avLst/>
          </a:prstGeom>
          <a:solidFill>
            <a:srgbClr val="E7E4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66788" y="1903640"/>
            <a:ext cx="1542191" cy="637300"/>
          </a:xfrm>
          <a:prstGeom prst="rect">
            <a:avLst/>
          </a:prstGeom>
          <a:solidFill>
            <a:srgbClr val="E7E4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53281" y="1903640"/>
            <a:ext cx="1542191" cy="637300"/>
          </a:xfrm>
          <a:prstGeom prst="rect">
            <a:avLst/>
          </a:prstGeom>
          <a:solidFill>
            <a:srgbClr val="E7E4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32500" y="4110276"/>
            <a:ext cx="1543692" cy="1893673"/>
            <a:chOff x="632500" y="4105227"/>
            <a:chExt cx="1543692" cy="1893673"/>
          </a:xfrm>
        </p:grpSpPr>
        <p:sp>
          <p:nvSpPr>
            <p:cNvPr id="22" name="Rectangle 21"/>
            <p:cNvSpPr/>
            <p:nvPr/>
          </p:nvSpPr>
          <p:spPr>
            <a:xfrm>
              <a:off x="634001" y="4712464"/>
              <a:ext cx="1542191" cy="1286436"/>
            </a:xfrm>
            <a:prstGeom prst="rect">
              <a:avLst/>
            </a:prstGeom>
            <a:gradFill flip="none" rotWithShape="1">
              <a:gsLst>
                <a:gs pos="15000">
                  <a:srgbClr val="F5F4F1"/>
                </a:gs>
                <a:gs pos="100000">
                  <a:srgbClr val="E7E4DB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300" b="1" dirty="0" smtClean="0">
                  <a:solidFill>
                    <a:srgbClr val="4A6C5D"/>
                  </a:solidFill>
                  <a:latin typeface="Palatino"/>
                  <a:cs typeface="Palatino"/>
                </a:rPr>
                <a:t>Case Review &amp; Acceptance (Surgery scheduled or avoided)</a:t>
              </a:r>
              <a:endParaRPr lang="en-US" sz="1300" b="1" dirty="0">
                <a:solidFill>
                  <a:srgbClr val="4A6C5D"/>
                </a:solidFill>
                <a:latin typeface="Palatino"/>
                <a:cs typeface="Palatino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2500" y="4105227"/>
              <a:ext cx="1542191" cy="637300"/>
            </a:xfrm>
            <a:prstGeom prst="rect">
              <a:avLst/>
            </a:prstGeom>
            <a:solidFill>
              <a:srgbClr val="E7E4D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643554" y="4110276"/>
            <a:ext cx="1554061" cy="1893673"/>
            <a:chOff x="2643554" y="4105227"/>
            <a:chExt cx="1554061" cy="1893673"/>
          </a:xfrm>
        </p:grpSpPr>
        <p:sp>
          <p:nvSpPr>
            <p:cNvPr id="25" name="Rectangle 24"/>
            <p:cNvSpPr/>
            <p:nvPr/>
          </p:nvSpPr>
          <p:spPr>
            <a:xfrm>
              <a:off x="2643554" y="4712464"/>
              <a:ext cx="1554061" cy="1286436"/>
            </a:xfrm>
            <a:prstGeom prst="rect">
              <a:avLst/>
            </a:prstGeom>
            <a:gradFill flip="none" rotWithShape="1">
              <a:gsLst>
                <a:gs pos="15000">
                  <a:srgbClr val="F5F4F1"/>
                </a:gs>
                <a:gs pos="100000">
                  <a:srgbClr val="E7E4DB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300" b="1" dirty="0" smtClean="0">
                  <a:solidFill>
                    <a:srgbClr val="4A6C5D"/>
                  </a:solidFill>
                  <a:latin typeface="Palatino"/>
                  <a:cs typeface="Palatino"/>
                </a:rPr>
                <a:t>Coordination of logistics around surgery (travel in some cases)</a:t>
              </a:r>
              <a:endParaRPr lang="en-US" sz="1300" b="1" dirty="0">
                <a:solidFill>
                  <a:srgbClr val="4A6C5D"/>
                </a:solidFill>
                <a:latin typeface="Palatino"/>
                <a:cs typeface="Palatino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655424" y="4105227"/>
              <a:ext cx="1542191" cy="637300"/>
            </a:xfrm>
            <a:prstGeom prst="rect">
              <a:avLst/>
            </a:prstGeom>
            <a:solidFill>
              <a:srgbClr val="E7E4D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678658" y="4110276"/>
            <a:ext cx="1548371" cy="1893673"/>
            <a:chOff x="4678658" y="4105227"/>
            <a:chExt cx="1548371" cy="1893673"/>
          </a:xfrm>
        </p:grpSpPr>
        <p:sp>
          <p:nvSpPr>
            <p:cNvPr id="29" name="Rectangle 28"/>
            <p:cNvSpPr/>
            <p:nvPr/>
          </p:nvSpPr>
          <p:spPr>
            <a:xfrm>
              <a:off x="4684838" y="4712464"/>
              <a:ext cx="1542191" cy="1286436"/>
            </a:xfrm>
            <a:prstGeom prst="rect">
              <a:avLst/>
            </a:prstGeom>
            <a:gradFill flip="none" rotWithShape="1">
              <a:gsLst>
                <a:gs pos="15000">
                  <a:srgbClr val="F5F4F1"/>
                </a:gs>
                <a:gs pos="100000">
                  <a:srgbClr val="E7E4DB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BF5E46"/>
                  </a:solidFill>
                  <a:latin typeface="Palatino"/>
                  <a:cs typeface="Palatino"/>
                </a:rPr>
                <a:t>Surgery</a:t>
              </a:r>
              <a:endParaRPr lang="en-US" sz="1400" b="1" dirty="0">
                <a:solidFill>
                  <a:srgbClr val="BF5E46"/>
                </a:solidFill>
                <a:latin typeface="Palatino"/>
                <a:cs typeface="Palatino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678658" y="4105227"/>
              <a:ext cx="1542191" cy="637300"/>
            </a:xfrm>
            <a:prstGeom prst="rect">
              <a:avLst/>
            </a:prstGeom>
            <a:solidFill>
              <a:srgbClr val="E7E4D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765780" y="4110276"/>
            <a:ext cx="1545991" cy="1893673"/>
            <a:chOff x="6640522" y="4105227"/>
            <a:chExt cx="1545991" cy="1893673"/>
          </a:xfrm>
        </p:grpSpPr>
        <p:sp>
          <p:nvSpPr>
            <p:cNvPr id="32" name="Rectangle 31"/>
            <p:cNvSpPr/>
            <p:nvPr/>
          </p:nvSpPr>
          <p:spPr>
            <a:xfrm>
              <a:off x="6644322" y="4712464"/>
              <a:ext cx="1542191" cy="1286436"/>
            </a:xfrm>
            <a:prstGeom prst="rect">
              <a:avLst/>
            </a:prstGeom>
            <a:gradFill flip="none" rotWithShape="1">
              <a:gsLst>
                <a:gs pos="15000">
                  <a:srgbClr val="F5F4F1"/>
                </a:gs>
                <a:gs pos="100000">
                  <a:srgbClr val="E7E4DB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rgbClr val="4A6C5D"/>
                  </a:solidFill>
                  <a:latin typeface="Palatino"/>
                  <a:cs typeface="Palatino"/>
                </a:rPr>
                <a:t>Post-surgery instructions and follow-up</a:t>
              </a:r>
              <a:endParaRPr lang="en-US" sz="1400" b="1" dirty="0">
                <a:solidFill>
                  <a:srgbClr val="4A6C5D"/>
                </a:solidFill>
                <a:latin typeface="Palatino"/>
                <a:cs typeface="Palatino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640522" y="4105227"/>
              <a:ext cx="1542191" cy="637300"/>
            </a:xfrm>
            <a:prstGeom prst="rect">
              <a:avLst/>
            </a:prstGeom>
            <a:solidFill>
              <a:srgbClr val="E7E4D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060342" y="6003949"/>
            <a:ext cx="734892" cy="196891"/>
            <a:chOff x="2047260" y="3303036"/>
            <a:chExt cx="734892" cy="196891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25106" y="3303036"/>
              <a:ext cx="257046" cy="192784"/>
            </a:xfrm>
            <a:prstGeom prst="rect">
              <a:avLst/>
            </a:prstGeom>
          </p:spPr>
        </p:pic>
        <p:sp>
          <p:nvSpPr>
            <p:cNvPr id="37" name="Freeform 36"/>
            <p:cNvSpPr/>
            <p:nvPr/>
          </p:nvSpPr>
          <p:spPr>
            <a:xfrm rot="11042073">
              <a:off x="2047260" y="3338291"/>
              <a:ext cx="496455" cy="161636"/>
            </a:xfrm>
            <a:custGeom>
              <a:avLst/>
              <a:gdLst>
                <a:gd name="connsiteX0" fmla="*/ 0 w 496455"/>
                <a:gd name="connsiteY0" fmla="*/ 152385 h 256294"/>
                <a:gd name="connsiteX1" fmla="*/ 265546 w 496455"/>
                <a:gd name="connsiteY1" fmla="*/ 2294 h 256294"/>
                <a:gd name="connsiteX2" fmla="*/ 496455 w 496455"/>
                <a:gd name="connsiteY2" fmla="*/ 256294 h 25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455" h="256294">
                  <a:moveTo>
                    <a:pt x="0" y="152385"/>
                  </a:moveTo>
                  <a:cubicBezTo>
                    <a:pt x="91402" y="68680"/>
                    <a:pt x="182804" y="-15024"/>
                    <a:pt x="265546" y="2294"/>
                  </a:cubicBezTo>
                  <a:cubicBezTo>
                    <a:pt x="348288" y="19612"/>
                    <a:pt x="452198" y="190870"/>
                    <a:pt x="496455" y="256294"/>
                  </a:cubicBezTo>
                </a:path>
              </a:pathLst>
            </a:custGeom>
            <a:ln w="28575">
              <a:solidFill>
                <a:srgbClr val="AEC0B8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8" name="Group 37"/>
          <p:cNvGrpSpPr/>
          <p:nvPr/>
        </p:nvGrpSpPr>
        <p:grpSpPr>
          <a:xfrm rot="3303912">
            <a:off x="6269264" y="3849798"/>
            <a:ext cx="486634" cy="564542"/>
            <a:chOff x="2277287" y="3188866"/>
            <a:chExt cx="486634" cy="564542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6875" y="3188866"/>
              <a:ext cx="257046" cy="192784"/>
            </a:xfrm>
            <a:prstGeom prst="rect">
              <a:avLst/>
            </a:prstGeom>
          </p:spPr>
        </p:pic>
        <p:sp>
          <p:nvSpPr>
            <p:cNvPr id="40" name="Freeform 39"/>
            <p:cNvSpPr/>
            <p:nvPr/>
          </p:nvSpPr>
          <p:spPr>
            <a:xfrm rot="17372694">
              <a:off x="2109877" y="3424363"/>
              <a:ext cx="496455" cy="161636"/>
            </a:xfrm>
            <a:custGeom>
              <a:avLst/>
              <a:gdLst>
                <a:gd name="connsiteX0" fmla="*/ 0 w 496455"/>
                <a:gd name="connsiteY0" fmla="*/ 152385 h 256294"/>
                <a:gd name="connsiteX1" fmla="*/ 265546 w 496455"/>
                <a:gd name="connsiteY1" fmla="*/ 2294 h 256294"/>
                <a:gd name="connsiteX2" fmla="*/ 496455 w 496455"/>
                <a:gd name="connsiteY2" fmla="*/ 256294 h 25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455" h="256294">
                  <a:moveTo>
                    <a:pt x="0" y="152385"/>
                  </a:moveTo>
                  <a:cubicBezTo>
                    <a:pt x="91402" y="68680"/>
                    <a:pt x="182804" y="-15024"/>
                    <a:pt x="265546" y="2294"/>
                  </a:cubicBezTo>
                  <a:cubicBezTo>
                    <a:pt x="348288" y="19612"/>
                    <a:pt x="452198" y="190870"/>
                    <a:pt x="496455" y="256294"/>
                  </a:cubicBezTo>
                </a:path>
              </a:pathLst>
            </a:custGeom>
            <a:ln w="28575">
              <a:solidFill>
                <a:srgbClr val="AEC0B8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 rot="3303912">
            <a:off x="2285771" y="3849123"/>
            <a:ext cx="486634" cy="564542"/>
            <a:chOff x="2277287" y="3188866"/>
            <a:chExt cx="486634" cy="564542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6875" y="3188866"/>
              <a:ext cx="257046" cy="192784"/>
            </a:xfrm>
            <a:prstGeom prst="rect">
              <a:avLst/>
            </a:prstGeom>
          </p:spPr>
        </p:pic>
        <p:sp>
          <p:nvSpPr>
            <p:cNvPr id="43" name="Freeform 42"/>
            <p:cNvSpPr/>
            <p:nvPr/>
          </p:nvSpPr>
          <p:spPr>
            <a:xfrm rot="17372694">
              <a:off x="2109877" y="3424363"/>
              <a:ext cx="496455" cy="161636"/>
            </a:xfrm>
            <a:custGeom>
              <a:avLst/>
              <a:gdLst>
                <a:gd name="connsiteX0" fmla="*/ 0 w 496455"/>
                <a:gd name="connsiteY0" fmla="*/ 152385 h 256294"/>
                <a:gd name="connsiteX1" fmla="*/ 265546 w 496455"/>
                <a:gd name="connsiteY1" fmla="*/ 2294 h 256294"/>
                <a:gd name="connsiteX2" fmla="*/ 496455 w 496455"/>
                <a:gd name="connsiteY2" fmla="*/ 256294 h 25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455" h="256294">
                  <a:moveTo>
                    <a:pt x="0" y="152385"/>
                  </a:moveTo>
                  <a:cubicBezTo>
                    <a:pt x="91402" y="68680"/>
                    <a:pt x="182804" y="-15024"/>
                    <a:pt x="265546" y="2294"/>
                  </a:cubicBezTo>
                  <a:cubicBezTo>
                    <a:pt x="348288" y="19612"/>
                    <a:pt x="452198" y="190870"/>
                    <a:pt x="496455" y="256294"/>
                  </a:cubicBezTo>
                </a:path>
              </a:pathLst>
            </a:custGeom>
            <a:ln w="28575">
              <a:solidFill>
                <a:srgbClr val="AEC0B8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208592" y="2175157"/>
            <a:ext cx="319529" cy="338554"/>
            <a:chOff x="691310" y="1848305"/>
            <a:chExt cx="319529" cy="338554"/>
          </a:xfrm>
        </p:grpSpPr>
        <p:sp>
          <p:nvSpPr>
            <p:cNvPr id="45" name="Oval 44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E6DE72"/>
                  </a:solidFill>
                  <a:latin typeface="Helvetica"/>
                  <a:cs typeface="Helvetica"/>
                </a:rPr>
                <a:t>2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263762" y="2175157"/>
            <a:ext cx="319529" cy="338554"/>
            <a:chOff x="691310" y="1848305"/>
            <a:chExt cx="319529" cy="338554"/>
          </a:xfrm>
        </p:grpSpPr>
        <p:sp>
          <p:nvSpPr>
            <p:cNvPr id="48" name="Oval 47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3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7351850" y="2175157"/>
            <a:ext cx="319529" cy="338554"/>
            <a:chOff x="691310" y="1848305"/>
            <a:chExt cx="319529" cy="338554"/>
          </a:xfrm>
        </p:grpSpPr>
        <p:sp>
          <p:nvSpPr>
            <p:cNvPr id="51" name="Oval 50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4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206279" y="4361441"/>
            <a:ext cx="319529" cy="338554"/>
            <a:chOff x="691310" y="1848305"/>
            <a:chExt cx="319529" cy="338554"/>
          </a:xfrm>
        </p:grpSpPr>
        <p:sp>
          <p:nvSpPr>
            <p:cNvPr id="54" name="Oval 53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5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208592" y="4361441"/>
            <a:ext cx="319529" cy="338554"/>
            <a:chOff x="691310" y="1848305"/>
            <a:chExt cx="319529" cy="338554"/>
          </a:xfrm>
        </p:grpSpPr>
        <p:sp>
          <p:nvSpPr>
            <p:cNvPr id="57" name="Oval 56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6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263762" y="4361441"/>
            <a:ext cx="319529" cy="338554"/>
            <a:chOff x="691310" y="1848305"/>
            <a:chExt cx="319529" cy="338554"/>
          </a:xfrm>
        </p:grpSpPr>
        <p:sp>
          <p:nvSpPr>
            <p:cNvPr id="60" name="Oval 59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7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7351850" y="4361441"/>
            <a:ext cx="319529" cy="338554"/>
            <a:chOff x="691310" y="1848305"/>
            <a:chExt cx="319529" cy="338554"/>
          </a:xfrm>
        </p:grpSpPr>
        <p:sp>
          <p:nvSpPr>
            <p:cNvPr id="63" name="Oval 62"/>
            <p:cNvSpPr/>
            <p:nvPr/>
          </p:nvSpPr>
          <p:spPr>
            <a:xfrm>
              <a:off x="691310" y="1867331"/>
              <a:ext cx="319529" cy="319528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8797A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10610" y="1848305"/>
              <a:ext cx="261349" cy="33855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E6DE72"/>
                  </a:solidFill>
                  <a:latin typeface="Helvetica"/>
                  <a:cs typeface="Helvetica"/>
                </a:rPr>
                <a:t>8</a:t>
              </a:r>
              <a:endParaRPr lang="en-US" sz="1600" b="1" dirty="0">
                <a:solidFill>
                  <a:srgbClr val="E6DE72"/>
                </a:solidFill>
                <a:latin typeface="Helvetica"/>
                <a:cs typeface="Helvetica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 rot="3303912">
            <a:off x="6269263" y="1621368"/>
            <a:ext cx="486634" cy="564542"/>
            <a:chOff x="2277287" y="3188866"/>
            <a:chExt cx="486634" cy="564542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6875" y="3188866"/>
              <a:ext cx="257046" cy="192784"/>
            </a:xfrm>
            <a:prstGeom prst="rect">
              <a:avLst/>
            </a:prstGeom>
          </p:spPr>
        </p:pic>
        <p:sp>
          <p:nvSpPr>
            <p:cNvPr id="70" name="Freeform 69"/>
            <p:cNvSpPr/>
            <p:nvPr/>
          </p:nvSpPr>
          <p:spPr>
            <a:xfrm rot="17372694">
              <a:off x="2109877" y="3424363"/>
              <a:ext cx="496455" cy="161636"/>
            </a:xfrm>
            <a:custGeom>
              <a:avLst/>
              <a:gdLst>
                <a:gd name="connsiteX0" fmla="*/ 0 w 496455"/>
                <a:gd name="connsiteY0" fmla="*/ 152385 h 256294"/>
                <a:gd name="connsiteX1" fmla="*/ 265546 w 496455"/>
                <a:gd name="connsiteY1" fmla="*/ 2294 h 256294"/>
                <a:gd name="connsiteX2" fmla="*/ 496455 w 496455"/>
                <a:gd name="connsiteY2" fmla="*/ 256294 h 25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455" h="256294">
                  <a:moveTo>
                    <a:pt x="0" y="152385"/>
                  </a:moveTo>
                  <a:cubicBezTo>
                    <a:pt x="91402" y="68680"/>
                    <a:pt x="182804" y="-15024"/>
                    <a:pt x="265546" y="2294"/>
                  </a:cubicBezTo>
                  <a:cubicBezTo>
                    <a:pt x="348288" y="19612"/>
                    <a:pt x="452198" y="190870"/>
                    <a:pt x="496455" y="256294"/>
                  </a:cubicBezTo>
                </a:path>
              </a:pathLst>
            </a:custGeom>
            <a:ln w="28575">
              <a:solidFill>
                <a:srgbClr val="AEC0B8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1" name="Group 70"/>
          <p:cNvGrpSpPr/>
          <p:nvPr/>
        </p:nvGrpSpPr>
        <p:grpSpPr>
          <a:xfrm rot="3303912">
            <a:off x="2246674" y="1621368"/>
            <a:ext cx="486634" cy="564542"/>
            <a:chOff x="2277287" y="3188866"/>
            <a:chExt cx="486634" cy="564542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06875" y="3188866"/>
              <a:ext cx="257046" cy="192784"/>
            </a:xfrm>
            <a:prstGeom prst="rect">
              <a:avLst/>
            </a:prstGeom>
          </p:spPr>
        </p:pic>
        <p:sp>
          <p:nvSpPr>
            <p:cNvPr id="73" name="Freeform 72"/>
            <p:cNvSpPr/>
            <p:nvPr/>
          </p:nvSpPr>
          <p:spPr>
            <a:xfrm rot="17372694">
              <a:off x="2109877" y="3424363"/>
              <a:ext cx="496455" cy="161636"/>
            </a:xfrm>
            <a:custGeom>
              <a:avLst/>
              <a:gdLst>
                <a:gd name="connsiteX0" fmla="*/ 0 w 496455"/>
                <a:gd name="connsiteY0" fmla="*/ 152385 h 256294"/>
                <a:gd name="connsiteX1" fmla="*/ 265546 w 496455"/>
                <a:gd name="connsiteY1" fmla="*/ 2294 h 256294"/>
                <a:gd name="connsiteX2" fmla="*/ 496455 w 496455"/>
                <a:gd name="connsiteY2" fmla="*/ 256294 h 25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6455" h="256294">
                  <a:moveTo>
                    <a:pt x="0" y="152385"/>
                  </a:moveTo>
                  <a:cubicBezTo>
                    <a:pt x="91402" y="68680"/>
                    <a:pt x="182804" y="-15024"/>
                    <a:pt x="265546" y="2294"/>
                  </a:cubicBezTo>
                  <a:cubicBezTo>
                    <a:pt x="348288" y="19612"/>
                    <a:pt x="452198" y="190870"/>
                    <a:pt x="496455" y="256294"/>
                  </a:cubicBezTo>
                </a:path>
              </a:pathLst>
            </a:custGeom>
            <a:ln w="28575">
              <a:solidFill>
                <a:srgbClr val="AEC0B8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66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921256" cy="1234881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We solve healthcare problems for self funded employer’s</a:t>
            </a:r>
            <a:endParaRPr lang="en-US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9142" y="1768063"/>
            <a:ext cx="3995723" cy="3916046"/>
          </a:xfrm>
        </p:spPr>
        <p:txBody>
          <a:bodyPr>
            <a:normAutofit/>
          </a:bodyPr>
          <a:lstStyle/>
          <a:p>
            <a:pPr marL="285750" indent="-285750"/>
            <a:r>
              <a:rPr lang="en-US" sz="2000" dirty="0"/>
              <a:t>T</a:t>
            </a:r>
            <a:r>
              <a:rPr lang="en-US" sz="2000" dirty="0" smtClean="0"/>
              <a:t>he continued </a:t>
            </a:r>
            <a:r>
              <a:rPr lang="en-US" sz="2000" dirty="0"/>
              <a:t>rise in </a:t>
            </a:r>
            <a:r>
              <a:rPr lang="en-US" sz="2000" dirty="0" smtClean="0"/>
              <a:t>healthcare costs is </a:t>
            </a:r>
            <a:r>
              <a:rPr lang="en-US" sz="2000" dirty="0"/>
              <a:t>one of </a:t>
            </a:r>
            <a:r>
              <a:rPr lang="en-US" sz="2000" dirty="0" smtClean="0"/>
              <a:t>self funded employer’s biggest </a:t>
            </a:r>
            <a:r>
              <a:rPr lang="en-US" sz="2000" dirty="0" smtClean="0"/>
              <a:t>business </a:t>
            </a:r>
            <a:r>
              <a:rPr lang="en-US" sz="2000" dirty="0"/>
              <a:t>challenges</a:t>
            </a:r>
          </a:p>
          <a:p>
            <a:pPr marL="0" indent="0">
              <a:buNone/>
            </a:pPr>
            <a:endParaRPr lang="en-US" sz="2000" dirty="0"/>
          </a:p>
          <a:p>
            <a:pPr marL="285750" indent="-285750"/>
            <a:r>
              <a:rPr lang="en-US" sz="2000" dirty="0"/>
              <a:t>The BridgeHealth </a:t>
            </a:r>
            <a:r>
              <a:rPr lang="en-US" sz="2000" dirty="0" smtClean="0"/>
              <a:t>High Performance </a:t>
            </a:r>
            <a:r>
              <a:rPr lang="en-US" sz="2000" dirty="0"/>
              <a:t>Surgery </a:t>
            </a:r>
            <a:r>
              <a:rPr lang="en-US" sz="2000" dirty="0" smtClean="0"/>
              <a:t>Network provides </a:t>
            </a:r>
            <a:r>
              <a:rPr lang="en-US" sz="2000" dirty="0"/>
              <a:t>a</a:t>
            </a:r>
            <a:r>
              <a:rPr lang="en-US" sz="2000" dirty="0" smtClean="0"/>
              <a:t> </a:t>
            </a:r>
            <a:r>
              <a:rPr lang="en-US" sz="2000" dirty="0"/>
              <a:t>solution </a:t>
            </a:r>
            <a:r>
              <a:rPr lang="en-US" sz="2000" dirty="0" smtClean="0"/>
              <a:t>that improves </a:t>
            </a:r>
            <a:r>
              <a:rPr lang="en-US" sz="2000" dirty="0"/>
              <a:t>healthcare </a:t>
            </a:r>
            <a:r>
              <a:rPr lang="en-US" sz="2000" dirty="0" smtClean="0"/>
              <a:t>quality and </a:t>
            </a:r>
            <a:r>
              <a:rPr lang="en-US" sz="2000" dirty="0"/>
              <a:t>outcomes </a:t>
            </a:r>
            <a:r>
              <a:rPr lang="en-US" sz="2000" dirty="0" smtClean="0"/>
              <a:t>while significantly </a:t>
            </a:r>
            <a:r>
              <a:rPr lang="en-US" sz="2000" dirty="0"/>
              <a:t>lowering the </a:t>
            </a:r>
            <a:r>
              <a:rPr lang="en-US" sz="2000" dirty="0" smtClean="0"/>
              <a:t>cost of </a:t>
            </a:r>
            <a:r>
              <a:rPr lang="en-US" sz="2000" dirty="0"/>
              <a:t>healthcare.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Screen Shot 2015-07-07 at 4.29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588" y="1989665"/>
            <a:ext cx="4259116" cy="353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4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14" y="767948"/>
            <a:ext cx="8002374" cy="354438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Predictable Cost and Quality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043" y="1476825"/>
            <a:ext cx="4629707" cy="1469004"/>
          </a:xfrm>
          <a:solidFill>
            <a:srgbClr val="D3E5F6"/>
          </a:solidFill>
        </p:spPr>
        <p:txBody>
          <a:bodyPr lIns="91440" tIns="137160" rIns="91440" bIns="137160">
            <a:noAutofit/>
          </a:bodyPr>
          <a:lstStyle/>
          <a:p>
            <a:pPr marL="256032" indent="-256032">
              <a:spcBef>
                <a:spcPts val="1032"/>
              </a:spcBef>
              <a:buSzPct val="100000"/>
              <a:buBlip>
                <a:blip r:embed="rId2"/>
              </a:buBlip>
            </a:pPr>
            <a:r>
              <a:rPr lang="en-US" sz="1800" dirty="0">
                <a:solidFill>
                  <a:srgbClr val="111255"/>
                </a:solidFill>
              </a:rPr>
              <a:t>Members directed to top facilities</a:t>
            </a:r>
            <a:r>
              <a:rPr lang="en-US" sz="1800" b="1" dirty="0">
                <a:solidFill>
                  <a:srgbClr val="111255"/>
                </a:solidFill>
              </a:rPr>
              <a:t> for the appropriate procedure</a:t>
            </a:r>
          </a:p>
          <a:p>
            <a:pPr marL="256032" indent="-256032">
              <a:spcBef>
                <a:spcPts val="1032"/>
              </a:spcBef>
              <a:buSzPct val="100000"/>
              <a:buBlip>
                <a:blip r:embed="rId2"/>
              </a:buBlip>
            </a:pPr>
            <a:r>
              <a:rPr lang="en-US" sz="1800" dirty="0" smtClean="0">
                <a:solidFill>
                  <a:srgbClr val="111255"/>
                </a:solidFill>
              </a:rPr>
              <a:t>Using a </a:t>
            </a:r>
            <a:r>
              <a:rPr lang="en-US" sz="1800" dirty="0">
                <a:solidFill>
                  <a:srgbClr val="111255"/>
                </a:solidFill>
              </a:rPr>
              <a:t>predictable, </a:t>
            </a:r>
            <a:r>
              <a:rPr lang="en-US" sz="1800" b="1" dirty="0" smtClean="0">
                <a:solidFill>
                  <a:srgbClr val="111255"/>
                </a:solidFill>
              </a:rPr>
              <a:t>pre-negotiated </a:t>
            </a:r>
            <a:r>
              <a:rPr lang="en-US" sz="1800" b="1" dirty="0">
                <a:solidFill>
                  <a:srgbClr val="111255"/>
                </a:solidFill>
              </a:rPr>
              <a:t>case </a:t>
            </a:r>
            <a:r>
              <a:rPr lang="en-US" sz="1800" b="1" dirty="0" smtClean="0">
                <a:solidFill>
                  <a:srgbClr val="111255"/>
                </a:solidFill>
              </a:rPr>
              <a:t>rate </a:t>
            </a:r>
            <a:r>
              <a:rPr lang="en-US" sz="1800" dirty="0" smtClean="0">
                <a:solidFill>
                  <a:srgbClr val="111255"/>
                </a:solidFill>
              </a:rPr>
              <a:t>for planned surgeries</a:t>
            </a:r>
            <a:endParaRPr lang="en-US" sz="1800" dirty="0">
              <a:solidFill>
                <a:srgbClr val="111255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192050"/>
            <a:ext cx="334021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solidFill>
                  <a:srgbClr val="111255"/>
                </a:solidFill>
                <a:latin typeface="Helvetica"/>
                <a:cs typeface="Helvetica"/>
              </a:rPr>
              <a:t>Before:</a:t>
            </a:r>
            <a:endParaRPr lang="en-US" b="1" dirty="0">
              <a:solidFill>
                <a:srgbClr val="111255"/>
              </a:solidFill>
              <a:latin typeface="Helvetica"/>
              <a:cs typeface="Helvetic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19080" y="3192050"/>
            <a:ext cx="334021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 smtClean="0">
                <a:solidFill>
                  <a:srgbClr val="111255"/>
                </a:solidFill>
                <a:latin typeface="Helvetica"/>
                <a:cs typeface="Helvetica"/>
              </a:rPr>
              <a:t>After:</a:t>
            </a:r>
            <a:endParaRPr lang="en-US" b="1" dirty="0">
              <a:solidFill>
                <a:srgbClr val="111255"/>
              </a:solidFill>
              <a:latin typeface="Helvetica"/>
              <a:cs typeface="Helvetica"/>
            </a:endParaRPr>
          </a:p>
        </p:txBody>
      </p:sp>
      <p:pic>
        <p:nvPicPr>
          <p:cNvPr id="20" name="Picture 19" descr="Hip-Replacement-Cost-Aft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980" y="3653210"/>
            <a:ext cx="4619139" cy="2213498"/>
          </a:xfrm>
          <a:prstGeom prst="rect">
            <a:avLst/>
          </a:prstGeom>
        </p:spPr>
      </p:pic>
      <p:pic>
        <p:nvPicPr>
          <p:cNvPr id="11" name="Picture 10" descr="Hip-Replacement-Cos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60" y="3656275"/>
            <a:ext cx="4151469" cy="2210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411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04" y="201565"/>
            <a:ext cx="8229600" cy="9659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Value Proposition for Self </a:t>
            </a:r>
            <a:r>
              <a:rPr lang="en-US" dirty="0" smtClean="0"/>
              <a:t>Funded </a:t>
            </a:r>
            <a:r>
              <a:rPr lang="en-US" dirty="0" smtClean="0"/>
              <a:t>Employers</a:t>
            </a:r>
            <a:endParaRPr lang="en-US" dirty="0"/>
          </a:p>
        </p:txBody>
      </p:sp>
      <p:pic>
        <p:nvPicPr>
          <p:cNvPr id="5" name="Picture 4" descr="Screen Shot 2015-07-07 at 4.27.3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2" y="1855871"/>
            <a:ext cx="5264132" cy="3641781"/>
          </a:xfrm>
          <a:prstGeom prst="rect">
            <a:avLst/>
          </a:prstGeom>
        </p:spPr>
      </p:pic>
      <p:pic>
        <p:nvPicPr>
          <p:cNvPr id="4" name="Picture 3" descr="value-stor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956" y="1759421"/>
            <a:ext cx="3987044" cy="3987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0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070" y="201565"/>
            <a:ext cx="8229600" cy="96597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Provider Quality Credentialing</a:t>
            </a:r>
            <a:endParaRPr lang="en-US" sz="4000" dirty="0"/>
          </a:p>
        </p:txBody>
      </p:sp>
      <p:pic>
        <p:nvPicPr>
          <p:cNvPr id="4" name="Picture 3" descr="Screen Shot 2015-07-07 at 4.39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4672"/>
            <a:ext cx="9144000" cy="3603878"/>
          </a:xfrm>
          <a:prstGeom prst="rect">
            <a:avLst/>
          </a:prstGeom>
        </p:spPr>
      </p:pic>
      <p:pic>
        <p:nvPicPr>
          <p:cNvPr id="5" name="Picture 4" descr="Screen Shot 2015-07-07 at 4.43.3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7675"/>
            <a:ext cx="6238875" cy="1017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9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201565"/>
            <a:ext cx="8229600" cy="96597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Surgeon Qualifications</a:t>
            </a:r>
            <a:endParaRPr lang="en-US" sz="4000" dirty="0"/>
          </a:p>
        </p:txBody>
      </p:sp>
      <p:pic>
        <p:nvPicPr>
          <p:cNvPr id="3" name="Picture 2" descr="Screen Shot 2015-07-07 at 9.45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16" y="1872176"/>
            <a:ext cx="7381501" cy="289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1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Standard Episode of Care</a:t>
            </a:r>
            <a:endParaRPr lang="en-US" sz="3200" dirty="0"/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1725559"/>
            <a:ext cx="8229600" cy="44969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b="1" dirty="0" smtClean="0">
                <a:solidFill>
                  <a:srgbClr val="C1593E"/>
                </a:solidFill>
                <a:latin typeface="Palatino"/>
                <a:cs typeface="Palatino"/>
              </a:rPr>
              <a:t>Bundles include:</a:t>
            </a:r>
            <a:endParaRPr lang="en-US" dirty="0"/>
          </a:p>
        </p:txBody>
      </p:sp>
      <p:pic>
        <p:nvPicPr>
          <p:cNvPr id="3" name="Picture 2" descr="Episode-of-Ca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99" y="5149753"/>
            <a:ext cx="8686800" cy="86868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 rot="18180000">
            <a:off x="-158557" y="3907380"/>
            <a:ext cx="2322689" cy="505742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Consultation</a:t>
            </a:r>
            <a:endParaRPr lang="en-US" sz="14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2" name="Rounded Rectangle 11"/>
          <p:cNvSpPr/>
          <p:nvPr/>
        </p:nvSpPr>
        <p:spPr>
          <a:xfrm rot="18180000">
            <a:off x="770698" y="3907380"/>
            <a:ext cx="2322689" cy="505742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Pre-Admission Testing</a:t>
            </a:r>
            <a:endParaRPr lang="en-US" sz="14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3" name="Rounded Rectangle 12"/>
          <p:cNvSpPr/>
          <p:nvPr/>
        </p:nvSpPr>
        <p:spPr>
          <a:xfrm rot="18180000">
            <a:off x="1643508" y="3907380"/>
            <a:ext cx="2322689" cy="505742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Pre-Operative Appointment</a:t>
            </a:r>
            <a:endParaRPr lang="en-US" sz="14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4" name="Rounded Rectangle 13"/>
          <p:cNvSpPr/>
          <p:nvPr/>
        </p:nvSpPr>
        <p:spPr>
          <a:xfrm rot="18180000">
            <a:off x="2441772" y="3204195"/>
            <a:ext cx="3479799" cy="787966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Surgery </a:t>
            </a:r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/>
            </a:r>
            <a:b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</a:br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(including anesthesia, facility charges, surgeon/assistant surgeon fees, etc.)</a:t>
            </a:r>
            <a:endParaRPr lang="en-US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5" name="Rounded Rectangle 14"/>
          <p:cNvSpPr/>
          <p:nvPr/>
        </p:nvSpPr>
        <p:spPr>
          <a:xfrm rot="18180000">
            <a:off x="3490904" y="3537056"/>
            <a:ext cx="3205809" cy="505742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Physical Therapy </a:t>
            </a:r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– inpatient or occurring prior to first post-op</a:t>
            </a:r>
            <a:endParaRPr lang="en-US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6" name="Rounded Rectangle 15"/>
          <p:cNvSpPr/>
          <p:nvPr/>
        </p:nvSpPr>
        <p:spPr>
          <a:xfrm rot="18180000">
            <a:off x="4527240" y="3907380"/>
            <a:ext cx="2322689" cy="505742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Surgeon Post-Op Services </a:t>
            </a:r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(up to 90 days)</a:t>
            </a:r>
            <a:endParaRPr lang="en-US" sz="14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7" name="Rounded Rectangle 16"/>
          <p:cNvSpPr/>
          <p:nvPr/>
        </p:nvSpPr>
        <p:spPr>
          <a:xfrm rot="18180000">
            <a:off x="6383669" y="3397374"/>
            <a:ext cx="3019122" cy="787966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*</a:t>
            </a:r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Physician Post-Op Services </a:t>
            </a:r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/>
            </a:r>
            <a:b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</a:br>
            <a:r>
              <a:rPr lang="en-US" sz="1400" dirty="0" smtClean="0">
                <a:solidFill>
                  <a:schemeClr val="tx1"/>
                </a:solidFill>
                <a:latin typeface="Helvetica"/>
                <a:cs typeface="Helvetica"/>
              </a:rPr>
              <a:t>(up to 90 days)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  <a:latin typeface="Helvetica"/>
                <a:cs typeface="Helvetica"/>
              </a:rPr>
              <a:t>*specific to traveling patients who are unable to see their surgeon for post-op care</a:t>
            </a:r>
            <a:endParaRPr lang="en-US" sz="9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  <p:sp>
        <p:nvSpPr>
          <p:cNvPr id="18" name="Rounded Rectangle 17"/>
          <p:cNvSpPr/>
          <p:nvPr/>
        </p:nvSpPr>
        <p:spPr>
          <a:xfrm rot="18180000">
            <a:off x="5442385" y="3907380"/>
            <a:ext cx="2322689" cy="505742"/>
          </a:xfrm>
          <a:prstGeom prst="roundRect">
            <a:avLst/>
          </a:prstGeom>
          <a:solidFill>
            <a:srgbClr val="D6DFDC"/>
          </a:solidFill>
          <a:ln w="28575" cmpd="sng">
            <a:solidFill>
              <a:srgbClr val="AEC0B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  <a:latin typeface="Helvetica"/>
                <a:cs typeface="Helvetica"/>
              </a:rPr>
              <a:t>Continuing Physical Therapy</a:t>
            </a:r>
            <a:endParaRPr lang="en-US" sz="1400" b="1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2252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All-in-One Pricing &amp; Advance Payment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457200" y="1600200"/>
            <a:ext cx="8229600" cy="44969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400" b="1" dirty="0" smtClean="0">
                <a:solidFill>
                  <a:srgbClr val="C1593E"/>
                </a:solidFill>
                <a:latin typeface="Palatino"/>
                <a:cs typeface="Palatino"/>
              </a:rPr>
              <a:t>Bundles include: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104331"/>
              </p:ext>
            </p:extLst>
          </p:nvPr>
        </p:nvGraphicFramePr>
        <p:xfrm>
          <a:off x="457200" y="2254487"/>
          <a:ext cx="2526583" cy="42494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6583"/>
              </a:tblGrid>
              <a:tr h="363287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dirty="0" smtClean="0">
                          <a:solidFill>
                            <a:schemeClr val="bg1"/>
                          </a:solidFill>
                          <a:latin typeface="Palatino"/>
                          <a:cs typeface="Palatino"/>
                        </a:rPr>
                        <a:t>PRE-OP</a:t>
                      </a:r>
                      <a:endParaRPr lang="en-US" sz="1200" b="1" spc="600" dirty="0">
                        <a:solidFill>
                          <a:schemeClr val="bg1"/>
                        </a:solidFill>
                        <a:latin typeface="Palatino"/>
                        <a:cs typeface="Palatino"/>
                      </a:endParaRP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5E46"/>
                    </a:solidFill>
                  </a:tcPr>
                </a:tc>
              </a:tr>
              <a:tr h="385775"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0" dirty="0" smtClean="0">
                          <a:solidFill>
                            <a:schemeClr val="bg1"/>
                          </a:solidFill>
                          <a:latin typeface="Palatino"/>
                          <a:cs typeface="Palatino"/>
                        </a:rPr>
                        <a:t>Pre-admission testing and pre-op consultation </a:t>
                      </a:r>
                      <a:endParaRPr lang="en-US" sz="1400" b="1" spc="0" dirty="0">
                        <a:solidFill>
                          <a:schemeClr val="bg1"/>
                        </a:solidFill>
                        <a:latin typeface="Palatino"/>
                        <a:cs typeface="Palatino"/>
                      </a:endParaRPr>
                    </a:p>
                  </a:txBody>
                  <a:tcPr marT="91440" marB="9144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95A6"/>
                    </a:solidFill>
                  </a:tcPr>
                </a:tc>
              </a:tr>
              <a:tr h="771550">
                <a:tc>
                  <a:txBody>
                    <a:bodyPr/>
                    <a:lstStyle/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Hospital admission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Surgery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Anesthesia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Doctors’ fees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Implant device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Facility fees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Hospital stay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Lab test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Care coordination</a:t>
                      </a:r>
                    </a:p>
                    <a:p>
                      <a:pPr algn="ctr"/>
                      <a:endParaRPr lang="en-US" sz="1100" b="1" spc="300" dirty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D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99406"/>
              </p:ext>
            </p:extLst>
          </p:nvPr>
        </p:nvGraphicFramePr>
        <p:xfrm>
          <a:off x="3206721" y="2254487"/>
          <a:ext cx="2526583" cy="13996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6583"/>
              </a:tblGrid>
              <a:tr h="363287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dirty="0" smtClean="0">
                          <a:solidFill>
                            <a:schemeClr val="bg1"/>
                          </a:solidFill>
                          <a:latin typeface="Palatino"/>
                          <a:cs typeface="Palatino"/>
                        </a:rPr>
                        <a:t>SURGERY</a:t>
                      </a:r>
                      <a:endParaRPr lang="en-US" sz="1200" b="1" spc="600" dirty="0">
                        <a:solidFill>
                          <a:schemeClr val="bg1"/>
                        </a:solidFill>
                        <a:latin typeface="Palatino"/>
                        <a:cs typeface="Palatino"/>
                      </a:endParaRP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5E46"/>
                    </a:solidFill>
                  </a:tcPr>
                </a:tc>
              </a:tr>
              <a:tr h="385775"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0" dirty="0" smtClean="0">
                          <a:solidFill>
                            <a:schemeClr val="bg1"/>
                          </a:solidFill>
                          <a:latin typeface="Palatino"/>
                          <a:cs typeface="Palatino"/>
                        </a:rPr>
                        <a:t>All professional services, facility charges and related expenses between pre-op and post-op</a:t>
                      </a:r>
                      <a:endParaRPr lang="en-US" sz="1400" b="1" spc="0" dirty="0">
                        <a:solidFill>
                          <a:schemeClr val="bg1"/>
                        </a:solidFill>
                        <a:latin typeface="Palatino"/>
                        <a:cs typeface="Palatino"/>
                      </a:endParaRPr>
                    </a:p>
                  </a:txBody>
                  <a:tcPr marT="91440" marB="9144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95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145854"/>
              </p:ext>
            </p:extLst>
          </p:nvPr>
        </p:nvGraphicFramePr>
        <p:xfrm>
          <a:off x="5956238" y="2254487"/>
          <a:ext cx="2526583" cy="30302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6583"/>
              </a:tblGrid>
              <a:tr h="363287">
                <a:tc>
                  <a:txBody>
                    <a:bodyPr/>
                    <a:lstStyle/>
                    <a:p>
                      <a:pPr algn="ctr"/>
                      <a:r>
                        <a:rPr lang="en-US" sz="1200" b="1" spc="600" smtClean="0">
                          <a:solidFill>
                            <a:schemeClr val="bg1"/>
                          </a:solidFill>
                          <a:latin typeface="Palatino"/>
                          <a:cs typeface="Palatino"/>
                        </a:rPr>
                        <a:t>FOLLOW-UP</a:t>
                      </a:r>
                      <a:endParaRPr lang="en-US" sz="1200" b="1" spc="600" dirty="0">
                        <a:solidFill>
                          <a:schemeClr val="bg1"/>
                        </a:solidFill>
                        <a:latin typeface="Palatino"/>
                        <a:cs typeface="Palatino"/>
                      </a:endParaRP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5E46"/>
                    </a:solidFill>
                  </a:tcPr>
                </a:tc>
              </a:tr>
              <a:tr h="385775">
                <a:tc>
                  <a:txBody>
                    <a:bodyPr/>
                    <a:lstStyle/>
                    <a:p>
                      <a:pPr algn="ctr"/>
                      <a:r>
                        <a:rPr lang="en-US" sz="1400" b="1" spc="0" dirty="0" smtClean="0">
                          <a:solidFill>
                            <a:schemeClr val="bg1"/>
                          </a:solidFill>
                          <a:latin typeface="Palatino"/>
                          <a:cs typeface="Palatino"/>
                        </a:rPr>
                        <a:t>Any post-surgery care through first post-operative follow up visit</a:t>
                      </a:r>
                      <a:endParaRPr lang="en-US" sz="1400" b="1" spc="0" dirty="0">
                        <a:solidFill>
                          <a:schemeClr val="bg1"/>
                        </a:solidFill>
                        <a:latin typeface="Palatino"/>
                        <a:cs typeface="Palatino"/>
                      </a:endParaRPr>
                    </a:p>
                  </a:txBody>
                  <a:tcPr marT="91440" marB="9144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395A6"/>
                    </a:solidFill>
                  </a:tcPr>
                </a:tc>
              </a:tr>
              <a:tr h="771550">
                <a:tc>
                  <a:txBody>
                    <a:bodyPr/>
                    <a:lstStyle/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Physical therapy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Home healthcare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Skilled nursing care</a:t>
                      </a:r>
                    </a:p>
                    <a:p>
                      <a:pPr algn="ctr"/>
                      <a:endParaRPr lang="en-US" sz="1100" b="1" spc="300" dirty="0" smtClean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  <a:p>
                      <a:pPr algn="ctr"/>
                      <a:r>
                        <a:rPr lang="en-US" sz="1100" b="1" spc="300" dirty="0" smtClean="0">
                          <a:solidFill>
                            <a:srgbClr val="4A6C5D"/>
                          </a:solidFill>
                          <a:latin typeface="Palatino"/>
                          <a:cs typeface="Palatino"/>
                        </a:rPr>
                        <a:t>DME used prior to first post operative follow up</a:t>
                      </a:r>
                    </a:p>
                    <a:p>
                      <a:pPr algn="ctr"/>
                      <a:endParaRPr lang="en-US" sz="1100" b="1" spc="300" dirty="0">
                        <a:solidFill>
                          <a:srgbClr val="4A6C5D"/>
                        </a:solidFill>
                        <a:latin typeface="Palatino"/>
                        <a:cs typeface="Palatino"/>
                      </a:endParaRPr>
                    </a:p>
                  </a:txBody>
                  <a:tcPr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FDC"/>
                    </a:solidFill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3252685" y="6135872"/>
            <a:ext cx="5703017" cy="4544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•"/>
              <a:defRPr sz="32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–"/>
              <a:defRPr sz="28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•"/>
              <a:defRPr sz="24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–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C1593E"/>
              </a:buClr>
              <a:buFont typeface="Arial"/>
              <a:buChar char="»"/>
              <a:defRPr sz="2000" kern="1200">
                <a:solidFill>
                  <a:schemeClr val="tx1"/>
                </a:solidFill>
                <a:latin typeface="Helvetica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/>
              <a:t>BridgeHealth</a:t>
            </a:r>
            <a:r>
              <a:rPr lang="en-US" sz="1800" dirty="0"/>
              <a:t> is payer for the case rate </a:t>
            </a:r>
          </a:p>
        </p:txBody>
      </p:sp>
    </p:spTree>
    <p:extLst>
      <p:ext uri="{BB962C8B-B14F-4D97-AF65-F5344CB8AC3E}">
        <p14:creationId xmlns:p14="http://schemas.microsoft.com/office/powerpoint/2010/main" val="3050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00" dirty="0" smtClean="0"/>
              <a:t>Network Value Proposition</a:t>
            </a:r>
            <a:endParaRPr lang="en-US" sz="3500" dirty="0"/>
          </a:p>
        </p:txBody>
      </p:sp>
      <p:pic>
        <p:nvPicPr>
          <p:cNvPr id="3" name="Picture 2" descr="Network-Develop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380" y="1639755"/>
            <a:ext cx="9244760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5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8081</TotalTime>
  <Words>265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</vt:lpstr>
      <vt:lpstr>Palatino</vt:lpstr>
      <vt:lpstr>Office Theme</vt:lpstr>
      <vt:lpstr>High Performance Surgery Network</vt:lpstr>
      <vt:lpstr>We solve healthcare problems for self funded employer’s</vt:lpstr>
      <vt:lpstr>Predictable Cost and Quality </vt:lpstr>
      <vt:lpstr>Value Proposition for Self Funded Employers</vt:lpstr>
      <vt:lpstr>Provider Quality Credentialing</vt:lpstr>
      <vt:lpstr>Surgeon Qualifications</vt:lpstr>
      <vt:lpstr>Standard Episode of Care</vt:lpstr>
      <vt:lpstr>All-in-One Pricing &amp; Advance Payment</vt:lpstr>
      <vt:lpstr>Network Value Proposition</vt:lpstr>
      <vt:lpstr>Care Coordination Process</vt:lpstr>
    </vt:vector>
  </TitlesOfParts>
  <Company>Seam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BridgeHealth Pilot Proposal</dc:title>
  <dc:creator>Amy Jahnke</dc:creator>
  <cp:lastModifiedBy>Stephanie McCray</cp:lastModifiedBy>
  <cp:revision>128</cp:revision>
  <dcterms:created xsi:type="dcterms:W3CDTF">2015-06-17T14:58:30Z</dcterms:created>
  <dcterms:modified xsi:type="dcterms:W3CDTF">2015-10-07T12:55:37Z</dcterms:modified>
</cp:coreProperties>
</file>